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72" r:id="rId5"/>
    <p:sldId id="259" r:id="rId6"/>
    <p:sldId id="260" r:id="rId7"/>
    <p:sldId id="261" r:id="rId8"/>
    <p:sldId id="262" r:id="rId9"/>
    <p:sldId id="263" r:id="rId10"/>
    <p:sldId id="268" r:id="rId11"/>
    <p:sldId id="269" r:id="rId12"/>
    <p:sldId id="273" r:id="rId13"/>
    <p:sldId id="274" r:id="rId14"/>
    <p:sldId id="275" r:id="rId15"/>
    <p:sldId id="276" r:id="rId16"/>
    <p:sldId id="277" r:id="rId17"/>
    <p:sldId id="270" r:id="rId18"/>
    <p:sldId id="271" r:id="rId19"/>
    <p:sldId id="278" r:id="rId20"/>
    <p:sldId id="279" r:id="rId21"/>
    <p:sldId id="280" r:id="rId22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434" autoAdjust="0"/>
  </p:normalViewPr>
  <p:slideViewPr>
    <p:cSldViewPr snapToGrid="0">
      <p:cViewPr varScale="1">
        <p:scale>
          <a:sx n="85" d="100"/>
          <a:sy n="85" d="100"/>
        </p:scale>
        <p:origin x="51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357" cy="4700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23481" y="0"/>
            <a:ext cx="3077357" cy="4700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16F94A-EB47-4E79-B187-AB33E584F4FB}" type="datetimeFigureOut">
              <a:rPr lang="es-CL" smtClean="0"/>
              <a:t>04-04-2023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918456"/>
            <a:ext cx="3077357" cy="470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3481" y="8918456"/>
            <a:ext cx="3077357" cy="470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6A5997-7CFE-4986-848F-6026BA17DCC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56617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40" cy="471054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40" cy="471054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46B49DF7-706E-477A-A7E0-73EA0B569FED}" type="datetimeFigureOut">
              <a:rPr lang="es-CL" smtClean="0"/>
              <a:t>04-04-2023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917423"/>
            <a:ext cx="3077740" cy="471053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3092" y="8917423"/>
            <a:ext cx="3077740" cy="471053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4F9CA03C-72DC-4785-A49D-F1ED601B35E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2116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9CA03C-72DC-4785-A49D-F1ED601B35EA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38587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555559" y="3425780"/>
            <a:ext cx="1632654" cy="2382593"/>
          </a:xfrm>
        </p:spPr>
        <p:txBody>
          <a:bodyPr/>
          <a:lstStyle/>
          <a:p>
            <a:endParaRPr lang="es-CL" dirty="0"/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584101" y="167426"/>
            <a:ext cx="10019764" cy="3052291"/>
          </a:xfrm>
        </p:spPr>
        <p:txBody>
          <a:bodyPr/>
          <a:lstStyle/>
          <a:p>
            <a:pPr algn="ctr"/>
            <a:r>
              <a:rPr lang="es-CL" b="1" dirty="0"/>
              <a:t>CUENTA PÚBLICA</a:t>
            </a:r>
            <a:r>
              <a:rPr lang="es-CL" dirty="0"/>
              <a:t/>
            </a:r>
            <a:br>
              <a:rPr lang="es-CL" dirty="0"/>
            </a:br>
            <a:r>
              <a:rPr lang="es-CL" b="1" i="1" dirty="0"/>
              <a:t>AÑO ESCOLAR </a:t>
            </a:r>
            <a:r>
              <a:rPr lang="es-CL" b="1" i="1" dirty="0" smtClean="0"/>
              <a:t>2022</a:t>
            </a:r>
            <a:r>
              <a:rPr lang="es-CL" dirty="0"/>
              <a:t/>
            </a:r>
            <a:br>
              <a:rPr lang="es-CL" dirty="0"/>
            </a:br>
            <a:r>
              <a:rPr lang="es-CL" dirty="0"/>
              <a:t> </a:t>
            </a:r>
            <a:endParaRPr lang="es-CL" sz="9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5559" y="3003953"/>
            <a:ext cx="1632654" cy="2276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442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Cuadro resumen acciones PME 2018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3894773" y="2319655"/>
          <a:ext cx="6304280" cy="35699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4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48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98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47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AREA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DIMENSION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N° DE ACCIONES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% LOGRO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CL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GESTIÓN CURRICULAR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Gestión Pedagógica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02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100%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Enseñanza y Aprendizaje en el Aula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04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100%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Apoyo al Desarrollo de los estudiantes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03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100%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145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CL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LIDERAZGO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Liderazgo del Sostenedor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02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50%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Liderazgo del Director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02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100%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Planificación y gestión de Resultados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01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100%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45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CL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CONVIVENCIA ESCOLAR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Formación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03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100%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Convivencia Escolar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02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100%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Participación y Formación Ciudadana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03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100%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145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CL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RECURSOS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Gestión del Recurso Humano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02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100%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Gestión de Recursos financieros y administrativos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02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100%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Gestión de Recursos Educativos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03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50%</a:t>
                      </a:r>
                      <a:endParaRPr lang="es-CL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136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9535"/>
          </a:xfrm>
        </p:spPr>
        <p:txBody>
          <a:bodyPr/>
          <a:lstStyle/>
          <a:p>
            <a:r>
              <a:rPr lang="es-CL" dirty="0" smtClean="0"/>
              <a:t>RESULTADOS SIMCE </a:t>
            </a:r>
            <a:endParaRPr lang="es-CL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8183306"/>
              </p:ext>
            </p:extLst>
          </p:nvPr>
        </p:nvGraphicFramePr>
        <p:xfrm>
          <a:off x="947565" y="2008884"/>
          <a:ext cx="6363335" cy="35676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2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5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50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38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4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00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00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84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6324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1712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 </a:t>
                      </a:r>
                      <a:endParaRPr lang="es-CL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CURSO</a:t>
                      </a:r>
                      <a:endParaRPr lang="es-CL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2015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2016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534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Lenguaje y Com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Matemática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Cs Naturales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Historia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Lenguaje y Com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Matemática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Cs Naturales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Historia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4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4° Básico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232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216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-----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-----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250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250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-----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254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4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6° Básico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236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222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-----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211</a:t>
                      </a:r>
                      <a:endParaRPr lang="es-CL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250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253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-----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248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4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8° Básico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248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259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277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-----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-----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-----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-----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-----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4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2° Medio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246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246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-----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262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236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264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231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 </a:t>
                      </a:r>
                      <a:endParaRPr lang="es-CL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326916"/>
              </p:ext>
            </p:extLst>
          </p:nvPr>
        </p:nvGraphicFramePr>
        <p:xfrm>
          <a:off x="7310900" y="2008884"/>
          <a:ext cx="3429635" cy="35676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7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0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00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84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32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712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 </a:t>
                      </a:r>
                      <a:endParaRPr lang="es-CL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CURSO</a:t>
                      </a:r>
                      <a:endParaRPr lang="es-CL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2017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534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Lenguaje y Com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Matemática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Cs Naturales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</a:rPr>
                        <a:t>Historia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4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4° Básico</a:t>
                      </a:r>
                      <a:endParaRPr lang="es-CL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263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253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-----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-----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4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6° Básico</a:t>
                      </a:r>
                      <a:endParaRPr lang="es-CL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-----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-----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-----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-----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4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8° Básico</a:t>
                      </a:r>
                      <a:endParaRPr lang="es-CL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241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233</a:t>
                      </a:r>
                      <a:endParaRPr lang="es-CL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245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-----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4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2° Medio</a:t>
                      </a:r>
                      <a:endParaRPr lang="es-CL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246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255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-----</a:t>
                      </a:r>
                      <a:endParaRPr lang="es-CL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261</a:t>
                      </a:r>
                      <a:endParaRPr lang="es-CL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970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2052" y="279551"/>
            <a:ext cx="9662560" cy="1482987"/>
          </a:xfrm>
        </p:spPr>
        <p:txBody>
          <a:bodyPr>
            <a:normAutofit fontScale="90000"/>
          </a:bodyPr>
          <a:lstStyle/>
          <a:p>
            <a:r>
              <a:rPr lang="es-ES_tradnl" b="1" dirty="0"/>
              <a:t>Resultados categorización Desempeño Agencia Enseñanza Básica – Colegio Helvecia año 2018</a:t>
            </a:r>
            <a:r>
              <a:rPr lang="es-ES_tradnl" dirty="0"/>
              <a:t>:</a:t>
            </a: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  <p:pic>
        <p:nvPicPr>
          <p:cNvPr id="10244" name="Imagen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44" t="32114" r="16667" b="16524"/>
          <a:stretch>
            <a:fillRect/>
          </a:stretch>
        </p:blipFill>
        <p:spPr bwMode="auto">
          <a:xfrm>
            <a:off x="2107096" y="2086940"/>
            <a:ext cx="8083825" cy="387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306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15549" y="624110"/>
            <a:ext cx="9689064" cy="1509490"/>
          </a:xfrm>
        </p:spPr>
        <p:txBody>
          <a:bodyPr>
            <a:normAutofit fontScale="90000"/>
          </a:bodyPr>
          <a:lstStyle/>
          <a:p>
            <a:r>
              <a:rPr lang="es-ES_tradnl" b="1" dirty="0"/>
              <a:t>Resultados categorización Desempeño Agencia Educación Media – Colegio Helvecia año 2018</a:t>
            </a:r>
            <a:r>
              <a:rPr lang="es-ES_tradnl" dirty="0"/>
              <a:t>:</a:t>
            </a: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  <p:pic>
        <p:nvPicPr>
          <p:cNvPr id="11266" name="Imagen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84" t="26212" r="16635" b="22221"/>
          <a:stretch>
            <a:fillRect/>
          </a:stretch>
        </p:blipFill>
        <p:spPr bwMode="auto">
          <a:xfrm>
            <a:off x="2362062" y="2133601"/>
            <a:ext cx="7709590" cy="419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087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35617" y="624110"/>
            <a:ext cx="10071279" cy="1307721"/>
          </a:xfrm>
        </p:spPr>
        <p:txBody>
          <a:bodyPr>
            <a:normAutofit fontScale="90000"/>
          </a:bodyPr>
          <a:lstStyle/>
          <a:p>
            <a:r>
              <a:rPr lang="es-CL" sz="3100" dirty="0"/>
              <a:t>Algunas de las actividades que se celebraron en el Colegio Helvecia según Calendario Regional 2018 fueron las siguientes: </a:t>
            </a: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2743422"/>
              </p:ext>
            </p:extLst>
          </p:nvPr>
        </p:nvGraphicFramePr>
        <p:xfrm>
          <a:off x="1197734" y="1931831"/>
          <a:ext cx="10509162" cy="4723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54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4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604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C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90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r>
                        <a:rPr lang="es-CL" sz="2000" baseline="0" dirty="0" smtClean="0">
                          <a:effectLst/>
                        </a:rPr>
                        <a:t>    </a:t>
                      </a:r>
                      <a:r>
                        <a:rPr lang="es-ES" sz="2000" dirty="0" smtClean="0">
                          <a:effectLst/>
                        </a:rPr>
                        <a:t>CONMEMORATIVAS: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2000" dirty="0">
                          <a:effectLst/>
                        </a:rPr>
                        <a:t>Celebración del día del libro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2000" dirty="0">
                          <a:effectLst/>
                        </a:rPr>
                        <a:t>Conmemoración 21 de mayo, Mes del Mar.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2000" dirty="0">
                          <a:effectLst/>
                        </a:rPr>
                        <a:t>Celebración Fiestas Patrias 18 de </a:t>
                      </a:r>
                      <a:r>
                        <a:rPr lang="es-ES" sz="2000" dirty="0" smtClean="0">
                          <a:effectLst/>
                        </a:rPr>
                        <a:t>Septiembre.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es-CL" sz="2000" dirty="0" smtClean="0">
                        <a:effectLst/>
                      </a:endParaRP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s-CL" sz="2000" baseline="0" dirty="0" smtClean="0">
                          <a:effectLst/>
                        </a:rPr>
                        <a:t>     </a:t>
                      </a:r>
                      <a:r>
                        <a:rPr lang="es-ES" sz="2000" dirty="0" smtClean="0">
                          <a:effectLst/>
                        </a:rPr>
                        <a:t>CURRICULARES: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2000" dirty="0">
                          <a:effectLst/>
                        </a:rPr>
                        <a:t>Celebración Año Nuevo mapuche </a:t>
                      </a:r>
                      <a:r>
                        <a:rPr lang="es-ES" sz="2000" dirty="0" err="1">
                          <a:effectLst/>
                        </a:rPr>
                        <a:t>We-Trepantu</a:t>
                      </a:r>
                      <a:r>
                        <a:rPr lang="es-ES" sz="2000" dirty="0">
                          <a:effectLst/>
                        </a:rPr>
                        <a:t> 24 de Junio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2000" dirty="0">
                          <a:effectLst/>
                        </a:rPr>
                        <a:t>Ceremonias de premiación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2000" dirty="0">
                          <a:effectLst/>
                        </a:rPr>
                        <a:t>Nivel Parvulario de Transición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2000" dirty="0">
                          <a:effectLst/>
                        </a:rPr>
                        <a:t>Licenciaturas de 4° Medio 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_tradnl" sz="2000" dirty="0">
                          <a:effectLst/>
                        </a:rPr>
                        <a:t>Gira de </a:t>
                      </a:r>
                      <a:r>
                        <a:rPr lang="es-ES_tradnl" sz="2000" dirty="0" smtClean="0">
                          <a:effectLst/>
                        </a:rPr>
                        <a:t>Estudios</a:t>
                      </a:r>
                      <a:endParaRPr lang="es-CL" sz="20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r>
                        <a:rPr lang="es-ES" sz="2000" dirty="0" smtClean="0">
                          <a:effectLst/>
                        </a:rPr>
                        <a:t>EXTRACURRICULARES: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2000" dirty="0">
                          <a:effectLst/>
                        </a:rPr>
                        <a:t>Celebración Aniversario Colegio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2000" dirty="0">
                          <a:effectLst/>
                        </a:rPr>
                        <a:t>Desfile 30° Aniversario Colegio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2000" dirty="0">
                          <a:effectLst/>
                        </a:rPr>
                        <a:t>Seminario Abuso Sexual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2000" dirty="0">
                          <a:effectLst/>
                        </a:rPr>
                        <a:t>Día del alumno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2000" dirty="0">
                          <a:effectLst/>
                        </a:rPr>
                        <a:t>Día del profesor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_tradnl" sz="2000" dirty="0">
                          <a:effectLst/>
                        </a:rPr>
                        <a:t>Muestra Anual de Talleres Artísticos 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_tradnl" sz="2000" dirty="0">
                          <a:effectLst/>
                        </a:rPr>
                        <a:t>Fonda Helvecia (CGPA)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_tradnl" sz="2000" dirty="0">
                          <a:effectLst/>
                        </a:rPr>
                        <a:t>Despedida de cuartos </a:t>
                      </a:r>
                      <a:r>
                        <a:rPr lang="es-ES_tradnl" sz="2000" dirty="0" smtClean="0">
                          <a:effectLst/>
                        </a:rPr>
                        <a:t>medios</a:t>
                      </a:r>
                      <a:endParaRPr lang="es-CL" sz="2000" dirty="0" smtClean="0">
                        <a:effectLst/>
                      </a:endParaRP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es-CL" sz="2000" dirty="0" smtClean="0">
                        <a:effectLst/>
                      </a:endParaRP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s-ES" sz="2000" dirty="0" smtClean="0">
                          <a:effectLst/>
                        </a:rPr>
                        <a:t>SOLIDARIAS: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2000" dirty="0">
                          <a:effectLst/>
                        </a:rPr>
                        <a:t>Apoyo solidario para familias de escasos recursos (CC.EE). </a:t>
                      </a:r>
                      <a:endParaRPr lang="es-CL" sz="2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C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808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537" y="255620"/>
            <a:ext cx="10927241" cy="781610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 </a:t>
            </a:r>
            <a:r>
              <a:rPr lang="es-CL" sz="2700" b="1" dirty="0"/>
              <a:t>LOGROS INSTITUCIONALES Y RESULTADOS DESTACADOS EN CIENCIA</a:t>
            </a:r>
            <a:r>
              <a:rPr lang="es-CL" sz="2700" dirty="0"/>
              <a:t/>
            </a:r>
            <a:br>
              <a:rPr lang="es-CL" sz="2700" dirty="0"/>
            </a:br>
            <a:r>
              <a:rPr lang="es-ES_tradnl" sz="2700" b="1" dirty="0"/>
              <a:t>COLEGIO HELVECIA AÑO 2018</a:t>
            </a:r>
            <a:r>
              <a:rPr lang="es-CL" dirty="0"/>
              <a:t/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endParaRPr lang="es-CL" sz="20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6133948"/>
              </p:ext>
            </p:extLst>
          </p:nvPr>
        </p:nvGraphicFramePr>
        <p:xfrm>
          <a:off x="482287" y="1146275"/>
          <a:ext cx="11114466" cy="57117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08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1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14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85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ACTIVIDAD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</a:rPr>
                        <a:t>LUGAR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</a:rPr>
                        <a:t>ESTUDIANTES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Campamento Científico Ciencia Joven </a:t>
                      </a:r>
                      <a:r>
                        <a:rPr lang="es-CL" sz="1200" dirty="0" err="1">
                          <a:effectLst/>
                        </a:rPr>
                        <a:t>Huilo-Huilo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</a:rPr>
                        <a:t>Seleccionado Finalista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</a:rPr>
                        <a:t>Franco Pinto (4° Año Medio A)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16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ESI-AMLAT Latinoamérica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Antofagasta Chile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Destacada participación  en: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Pandillas </a:t>
                      </a:r>
                      <a:r>
                        <a:rPr lang="es-CL" sz="1200" dirty="0" smtClean="0">
                          <a:effectLst/>
                        </a:rPr>
                        <a:t>Ed</a:t>
                      </a:r>
                      <a:r>
                        <a:rPr lang="es-CL" sz="1200" dirty="0">
                          <a:effectLst/>
                        </a:rPr>
                        <a:t>. Media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2° </a:t>
                      </a:r>
                      <a:r>
                        <a:rPr lang="es-CL" sz="1200" dirty="0" smtClean="0">
                          <a:effectLst/>
                        </a:rPr>
                        <a:t>Lugar</a:t>
                      </a:r>
                      <a:r>
                        <a:rPr lang="es-CL" sz="1200" baseline="0" dirty="0" smtClean="0">
                          <a:effectLst/>
                        </a:rPr>
                        <a:t> </a:t>
                      </a:r>
                      <a:r>
                        <a:rPr lang="es-CL" sz="1200" dirty="0" smtClean="0">
                          <a:effectLst/>
                        </a:rPr>
                        <a:t>Ed</a:t>
                      </a:r>
                      <a:r>
                        <a:rPr lang="es-CL" sz="1200" dirty="0">
                          <a:effectLst/>
                        </a:rPr>
                        <a:t>. Básica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Alex Cuevas (4°Año Básico </a:t>
                      </a:r>
                      <a:r>
                        <a:rPr lang="es-CL" sz="1200" dirty="0" smtClean="0">
                          <a:effectLst/>
                        </a:rPr>
                        <a:t>B)Belén </a:t>
                      </a:r>
                      <a:r>
                        <a:rPr lang="es-CL" sz="1200" dirty="0">
                          <a:effectLst/>
                        </a:rPr>
                        <a:t>Silva (4° Año Básico B)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Samuel Quintana (6° Año Básico </a:t>
                      </a:r>
                      <a:r>
                        <a:rPr lang="es-CL" sz="1200" dirty="0" smtClean="0">
                          <a:effectLst/>
                        </a:rPr>
                        <a:t>A)Javier </a:t>
                      </a:r>
                      <a:r>
                        <a:rPr lang="es-CL" sz="1200" dirty="0">
                          <a:effectLst/>
                        </a:rPr>
                        <a:t>Quintana (6° Año Básico </a:t>
                      </a:r>
                      <a:r>
                        <a:rPr lang="es-CL" sz="1200" dirty="0" smtClean="0">
                          <a:effectLst/>
                        </a:rPr>
                        <a:t>A)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 smtClean="0">
                          <a:effectLst/>
                        </a:rPr>
                        <a:t>Javiera </a:t>
                      </a:r>
                      <a:r>
                        <a:rPr lang="es-CL" sz="1200" dirty="0">
                          <a:effectLst/>
                        </a:rPr>
                        <a:t>Barrientos (3° Año Medio </a:t>
                      </a:r>
                      <a:r>
                        <a:rPr lang="es-CL" sz="1200" dirty="0" smtClean="0">
                          <a:effectLst/>
                        </a:rPr>
                        <a:t>A)Franco </a:t>
                      </a:r>
                      <a:r>
                        <a:rPr lang="es-CL" sz="1200" dirty="0">
                          <a:effectLst/>
                        </a:rPr>
                        <a:t>Pinto (4° Año Medio A)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5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5° Feria Samsung Soluciones para el Mañana PUC Valparaíso </a:t>
                      </a:r>
                      <a:r>
                        <a:rPr lang="es-CL" sz="1200" dirty="0" err="1" smtClean="0">
                          <a:effectLst/>
                        </a:rPr>
                        <a:t>Valparaíso</a:t>
                      </a:r>
                      <a:r>
                        <a:rPr lang="es-CL" sz="1200" dirty="0" smtClean="0">
                          <a:effectLst/>
                        </a:rPr>
                        <a:t> </a:t>
                      </a:r>
                      <a:r>
                        <a:rPr lang="es-CL" sz="1200" dirty="0">
                          <a:effectLst/>
                        </a:rPr>
                        <a:t>Chile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20 Finalistas a nivel nacional, </a:t>
                      </a:r>
                      <a:r>
                        <a:rPr lang="es-CL" sz="1200" dirty="0" smtClean="0">
                          <a:effectLst/>
                        </a:rPr>
                        <a:t>se</a:t>
                      </a:r>
                      <a:r>
                        <a:rPr lang="es-CL" sz="1200" baseline="0" dirty="0" smtClean="0">
                          <a:effectLst/>
                        </a:rPr>
                        <a:t> </a:t>
                      </a:r>
                      <a:r>
                        <a:rPr lang="es-CL" sz="1200" dirty="0" smtClean="0">
                          <a:effectLst/>
                        </a:rPr>
                        <a:t>obtuvo </a:t>
                      </a:r>
                      <a:r>
                        <a:rPr lang="es-CL" sz="1200" dirty="0">
                          <a:effectLst/>
                        </a:rPr>
                        <a:t>el </a:t>
                      </a:r>
                      <a:r>
                        <a:rPr lang="es-CL" sz="1200" dirty="0" smtClean="0">
                          <a:effectLst/>
                        </a:rPr>
                        <a:t>4</a:t>
                      </a:r>
                      <a:r>
                        <a:rPr lang="es-CL" sz="1200" dirty="0">
                          <a:effectLst/>
                        </a:rPr>
                        <a:t>° Lugar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Javiera Barrientos (3° Año Medio A)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 err="1">
                          <a:effectLst/>
                        </a:rPr>
                        <a:t>Karine</a:t>
                      </a:r>
                      <a:r>
                        <a:rPr lang="es-CL" sz="1200" dirty="0">
                          <a:effectLst/>
                        </a:rPr>
                        <a:t> Miranda (3° Año Medio A)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8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</a:rPr>
                        <a:t>VIII Feria Científica Tecnológica de Linares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</a:rPr>
                        <a:t>Linares Chile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3° Lugar </a:t>
                      </a:r>
                      <a:r>
                        <a:rPr lang="es-CL" sz="1200" dirty="0" smtClean="0">
                          <a:effectLst/>
                        </a:rPr>
                        <a:t>Ed</a:t>
                      </a:r>
                      <a:r>
                        <a:rPr lang="es-CL" sz="1200" dirty="0">
                          <a:effectLst/>
                        </a:rPr>
                        <a:t>. Básica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3° </a:t>
                      </a:r>
                      <a:r>
                        <a:rPr lang="es-CL" sz="1200" dirty="0" smtClean="0">
                          <a:effectLst/>
                        </a:rPr>
                        <a:t>Lugar</a:t>
                      </a:r>
                      <a:r>
                        <a:rPr lang="es-CL" sz="1200" baseline="0" dirty="0" smtClean="0">
                          <a:effectLst/>
                        </a:rPr>
                        <a:t> </a:t>
                      </a:r>
                      <a:r>
                        <a:rPr lang="es-CL" sz="1200" dirty="0" smtClean="0">
                          <a:effectLst/>
                        </a:rPr>
                        <a:t>Ed</a:t>
                      </a:r>
                      <a:r>
                        <a:rPr lang="es-CL" sz="1200" dirty="0">
                          <a:effectLst/>
                        </a:rPr>
                        <a:t>. Media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Kevin Ponce (7° Año Básico </a:t>
                      </a:r>
                      <a:r>
                        <a:rPr lang="es-CL" sz="1200" dirty="0" smtClean="0">
                          <a:effectLst/>
                        </a:rPr>
                        <a:t>A)</a:t>
                      </a:r>
                      <a:r>
                        <a:rPr lang="es-CL" sz="1200" baseline="0" dirty="0" smtClean="0">
                          <a:effectLst/>
                        </a:rPr>
                        <a:t> </a:t>
                      </a:r>
                      <a:r>
                        <a:rPr lang="es-CL" sz="1200" dirty="0" smtClean="0">
                          <a:effectLst/>
                        </a:rPr>
                        <a:t>Gustavo </a:t>
                      </a:r>
                      <a:r>
                        <a:rPr lang="es-CL" sz="1200" dirty="0">
                          <a:effectLst/>
                        </a:rPr>
                        <a:t>Vera (7° Año Básico A)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Claudia Gómez (3° Año Medio </a:t>
                      </a:r>
                      <a:r>
                        <a:rPr lang="es-CL" sz="1200" dirty="0" smtClean="0">
                          <a:effectLst/>
                        </a:rPr>
                        <a:t>A)</a:t>
                      </a:r>
                      <a:r>
                        <a:rPr lang="es-CL" sz="1200" baseline="0" dirty="0" smtClean="0">
                          <a:effectLst/>
                        </a:rPr>
                        <a:t> </a:t>
                      </a:r>
                      <a:r>
                        <a:rPr lang="es-CL" sz="1200" dirty="0" smtClean="0">
                          <a:effectLst/>
                        </a:rPr>
                        <a:t>Rosa </a:t>
                      </a:r>
                      <a:r>
                        <a:rPr lang="es-CL" sz="1200" dirty="0" err="1">
                          <a:effectLst/>
                        </a:rPr>
                        <a:t>Saldivia</a:t>
                      </a:r>
                      <a:r>
                        <a:rPr lang="es-CL" sz="1200" dirty="0">
                          <a:effectLst/>
                        </a:rPr>
                        <a:t> (3° Año Medio A)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5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</a:rPr>
                        <a:t>3° Expo ciencia Nacional Santiago Chile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Destacada participación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Ed. Media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2° </a:t>
                      </a:r>
                      <a:r>
                        <a:rPr lang="es-CL" sz="1200" dirty="0" smtClean="0">
                          <a:effectLst/>
                        </a:rPr>
                        <a:t>Lugar</a:t>
                      </a:r>
                      <a:r>
                        <a:rPr lang="es-CL" sz="1200" baseline="0" dirty="0" smtClean="0">
                          <a:effectLst/>
                        </a:rPr>
                        <a:t> </a:t>
                      </a:r>
                      <a:r>
                        <a:rPr lang="es-CL" sz="1200" dirty="0" smtClean="0">
                          <a:effectLst/>
                        </a:rPr>
                        <a:t>Ed</a:t>
                      </a:r>
                      <a:r>
                        <a:rPr lang="es-CL" sz="1200" dirty="0">
                          <a:effectLst/>
                        </a:rPr>
                        <a:t>. Básica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Kevin Ponce (7° Año Básico </a:t>
                      </a:r>
                      <a:r>
                        <a:rPr lang="es-CL" sz="1200" dirty="0" smtClean="0">
                          <a:effectLst/>
                        </a:rPr>
                        <a:t>A)</a:t>
                      </a:r>
                      <a:r>
                        <a:rPr lang="es-CL" sz="1200" baseline="0" dirty="0" smtClean="0">
                          <a:effectLst/>
                        </a:rPr>
                        <a:t> </a:t>
                      </a:r>
                      <a:r>
                        <a:rPr lang="es-CL" sz="1200" dirty="0" smtClean="0">
                          <a:effectLst/>
                        </a:rPr>
                        <a:t>Gustavo </a:t>
                      </a:r>
                      <a:r>
                        <a:rPr lang="es-CL" sz="1200" dirty="0">
                          <a:effectLst/>
                        </a:rPr>
                        <a:t>Vera (7° Año Básico A)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Javiera Barrientos (3° Año Medio </a:t>
                      </a:r>
                      <a:r>
                        <a:rPr lang="es-CL" sz="1200" dirty="0" smtClean="0">
                          <a:effectLst/>
                        </a:rPr>
                        <a:t>A)</a:t>
                      </a:r>
                      <a:r>
                        <a:rPr lang="es-CL" sz="1200" baseline="0" dirty="0" smtClean="0">
                          <a:effectLst/>
                        </a:rPr>
                        <a:t> </a:t>
                      </a:r>
                      <a:r>
                        <a:rPr lang="es-CL" sz="1200" dirty="0" err="1" smtClean="0">
                          <a:effectLst/>
                        </a:rPr>
                        <a:t>Karine</a:t>
                      </a:r>
                      <a:r>
                        <a:rPr lang="es-CL" sz="1200" dirty="0" smtClean="0">
                          <a:effectLst/>
                        </a:rPr>
                        <a:t> </a:t>
                      </a:r>
                      <a:r>
                        <a:rPr lang="es-CL" sz="1200" dirty="0">
                          <a:effectLst/>
                        </a:rPr>
                        <a:t>Miranda (3° Año Medio A)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711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</a:rPr>
                        <a:t>Helveciencia Austral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</a:rPr>
                        <a:t>2° Encuentro Científico y Tecnológico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</a:rPr>
                        <a:t>Valdivia Chile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</a:rPr>
                        <a:t>Destacada participación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</a:rPr>
                        <a:t>Ed. Media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</a:rPr>
                        <a:t>3° y 2° Lugar Categoría Pandilla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</a:rPr>
                        <a:t>3° Lugar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</a:rPr>
                        <a:t>Ed. Básica 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Colegio Helvecia organizador de </a:t>
                      </a:r>
                      <a:r>
                        <a:rPr lang="es-CL" sz="1200" dirty="0" err="1">
                          <a:effectLst/>
                        </a:rPr>
                        <a:t>Helveciencia</a:t>
                      </a:r>
                      <a:r>
                        <a:rPr lang="es-CL" sz="1200" dirty="0">
                          <a:effectLst/>
                        </a:rPr>
                        <a:t> Austral </a:t>
                      </a:r>
                      <a:r>
                        <a:rPr lang="es-CL" sz="1200" dirty="0" smtClean="0">
                          <a:effectLst/>
                        </a:rPr>
                        <a:t>2018</a:t>
                      </a:r>
                      <a:r>
                        <a:rPr lang="es-CL" sz="1200" baseline="0" dirty="0" smtClean="0">
                          <a:effectLst/>
                        </a:rPr>
                        <a:t> </a:t>
                      </a:r>
                      <a:r>
                        <a:rPr lang="es-CL" sz="1200" dirty="0" smtClean="0">
                          <a:effectLst/>
                        </a:rPr>
                        <a:t>Participan </a:t>
                      </a:r>
                      <a:r>
                        <a:rPr lang="es-CL" sz="1200" dirty="0">
                          <a:effectLst/>
                        </a:rPr>
                        <a:t>estudiantes de: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3° Año Básico A y B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4° Año Básico </a:t>
                      </a:r>
                      <a:r>
                        <a:rPr lang="es-CL" sz="1200" dirty="0" smtClean="0">
                          <a:effectLst/>
                        </a:rPr>
                        <a:t>B</a:t>
                      </a:r>
                      <a:r>
                        <a:rPr lang="es-CL" sz="1200" baseline="0" dirty="0" smtClean="0">
                          <a:effectLst/>
                        </a:rPr>
                        <a:t> </a:t>
                      </a:r>
                      <a:r>
                        <a:rPr lang="es-CL" sz="1200" dirty="0" smtClean="0">
                          <a:effectLst/>
                        </a:rPr>
                        <a:t>6</a:t>
                      </a:r>
                      <a:r>
                        <a:rPr lang="es-CL" sz="1200" dirty="0">
                          <a:effectLst/>
                        </a:rPr>
                        <a:t>° Año Básico 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7° Año Básico </a:t>
                      </a:r>
                      <a:r>
                        <a:rPr lang="es-CL" sz="1200" dirty="0" smtClean="0">
                          <a:effectLst/>
                        </a:rPr>
                        <a:t>A</a:t>
                      </a:r>
                      <a:r>
                        <a:rPr lang="es-CL" sz="1200" baseline="0" dirty="0" smtClean="0">
                          <a:effectLst/>
                        </a:rPr>
                        <a:t> </a:t>
                      </a:r>
                      <a:r>
                        <a:rPr lang="es-CL" sz="1200" dirty="0" smtClean="0">
                          <a:effectLst/>
                        </a:rPr>
                        <a:t>1</a:t>
                      </a:r>
                      <a:r>
                        <a:rPr lang="es-CL" sz="1200" dirty="0">
                          <a:effectLst/>
                        </a:rPr>
                        <a:t>° Año Medio 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3° Año Medio </a:t>
                      </a:r>
                      <a:r>
                        <a:rPr lang="es-CL" sz="1200" dirty="0" smtClean="0">
                          <a:effectLst/>
                        </a:rPr>
                        <a:t>A</a:t>
                      </a:r>
                      <a:r>
                        <a:rPr lang="es-CL" sz="1200" baseline="0" dirty="0" smtClean="0">
                          <a:effectLst/>
                        </a:rPr>
                        <a:t> </a:t>
                      </a:r>
                      <a:r>
                        <a:rPr lang="es-CL" sz="1200" dirty="0" smtClean="0">
                          <a:effectLst/>
                        </a:rPr>
                        <a:t>4</a:t>
                      </a:r>
                      <a:r>
                        <a:rPr lang="es-CL" sz="1200" dirty="0">
                          <a:effectLst/>
                        </a:rPr>
                        <a:t>° Año Medio 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5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62075" algn="l"/>
                        </a:tabLst>
                      </a:pPr>
                      <a:r>
                        <a:rPr lang="es-CL" sz="1200">
                          <a:effectLst/>
                        </a:rPr>
                        <a:t>Proyecto Ambiental Parque Catriko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62075" algn="l"/>
                        </a:tabLst>
                      </a:pPr>
                      <a:r>
                        <a:rPr lang="es-CL" sz="1200">
                          <a:effectLst/>
                        </a:rPr>
                        <a:t>Valdivia Chile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Participación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</a:rPr>
                        <a:t>4° Año Básico B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</a:rPr>
                        <a:t>1° Año Medio 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</a:rPr>
                        <a:t>4° Año Medio A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8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62075" algn="l"/>
                        </a:tabLst>
                      </a:pPr>
                      <a:r>
                        <a:rPr lang="es-CL" sz="1200" dirty="0">
                          <a:effectLst/>
                        </a:rPr>
                        <a:t>Proyecto FOSIS </a:t>
                      </a:r>
                      <a:r>
                        <a:rPr lang="es-CL" sz="1200" dirty="0" smtClean="0">
                          <a:effectLst/>
                        </a:rPr>
                        <a:t>Vive </a:t>
                      </a:r>
                      <a:r>
                        <a:rPr lang="es-CL" sz="1200" dirty="0">
                          <a:effectLst/>
                        </a:rPr>
                        <a:t>tu Huerto Escolar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Valdivia Chile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>
                          <a:effectLst/>
                        </a:rPr>
                        <a:t>Continuación del proyecto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Colegio Helvecia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196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Acreditaciones a Ferias y Congresos Internacionales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Acreditaciones en categoría Educación Básica y Educación Media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Feria </a:t>
                      </a:r>
                      <a:r>
                        <a:rPr lang="es-CL" sz="1200" dirty="0" err="1">
                          <a:effectLst/>
                        </a:rPr>
                        <a:t>Cientec</a:t>
                      </a:r>
                      <a:r>
                        <a:rPr lang="es-CL" sz="1200" dirty="0">
                          <a:effectLst/>
                        </a:rPr>
                        <a:t> PERÚ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 </a:t>
                      </a:r>
                      <a:r>
                        <a:rPr lang="es-CL" sz="1200" dirty="0" smtClean="0">
                          <a:effectLst/>
                        </a:rPr>
                        <a:t>VI </a:t>
                      </a:r>
                      <a:r>
                        <a:rPr lang="es-CL" sz="1200" dirty="0" err="1">
                          <a:effectLst/>
                        </a:rPr>
                        <a:t>Expociencia</a:t>
                      </a:r>
                      <a:r>
                        <a:rPr lang="es-CL" sz="1200" dirty="0">
                          <a:effectLst/>
                        </a:rPr>
                        <a:t> Internacional MILSET BRASIL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 </a:t>
                      </a:r>
                      <a:r>
                        <a:rPr lang="es-CL" sz="1200" dirty="0" smtClean="0">
                          <a:effectLst/>
                        </a:rPr>
                        <a:t>Feria </a:t>
                      </a:r>
                      <a:r>
                        <a:rPr lang="es-CL" sz="1200" dirty="0">
                          <a:effectLst/>
                        </a:rPr>
                        <a:t>Internacional de Ciencias COSTA RICA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 </a:t>
                      </a:r>
                      <a:r>
                        <a:rPr lang="es-CL" sz="1200" dirty="0" err="1" smtClean="0">
                          <a:effectLst/>
                        </a:rPr>
                        <a:t>Expociencias</a:t>
                      </a:r>
                      <a:r>
                        <a:rPr lang="es-CL" sz="1200" dirty="0" smtClean="0">
                          <a:effectLst/>
                        </a:rPr>
                        <a:t> </a:t>
                      </a:r>
                      <a:r>
                        <a:rPr lang="es-CL" sz="1200" dirty="0">
                          <a:effectLst/>
                        </a:rPr>
                        <a:t>MÉXICO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 </a:t>
                      </a:r>
                      <a:r>
                        <a:rPr lang="es-CL" sz="1200" dirty="0" err="1" smtClean="0">
                          <a:effectLst/>
                        </a:rPr>
                        <a:t>Expociencia</a:t>
                      </a:r>
                      <a:r>
                        <a:rPr lang="es-CL" sz="1200" dirty="0" smtClean="0">
                          <a:effectLst/>
                        </a:rPr>
                        <a:t> </a:t>
                      </a:r>
                      <a:r>
                        <a:rPr lang="es-CL" sz="1200" dirty="0">
                          <a:effectLst/>
                        </a:rPr>
                        <a:t>Internacional ESI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CL" sz="1200" dirty="0">
                          <a:effectLst/>
                        </a:rPr>
                        <a:t>ABU DHABI EMIRATOS ARABES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45" marR="26945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469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72427"/>
          </a:xfrm>
        </p:spPr>
        <p:txBody>
          <a:bodyPr/>
          <a:lstStyle/>
          <a:p>
            <a:r>
              <a:rPr lang="es-CL" dirty="0" smtClean="0"/>
              <a:t>Indicadores de Eficiencia Interna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4368544"/>
              </p:ext>
            </p:extLst>
          </p:nvPr>
        </p:nvGraphicFramePr>
        <p:xfrm>
          <a:off x="1719618" y="1822810"/>
          <a:ext cx="9252731" cy="3566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00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1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6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6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65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65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394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5273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</a:rPr>
                        <a:t>NIVEL EDUCATIVO</a:t>
                      </a:r>
                      <a:endParaRPr lang="es-C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RETIRADOS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REPROBADOS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APROBADOS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41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N° estudiantes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</a:rPr>
                        <a:t>%</a:t>
                      </a:r>
                      <a:endParaRPr lang="es-C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N° estudiantes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%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N° estudiantes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%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6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EDUCACIÓN PARVULARIA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10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9.90 %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0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0 %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91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100 %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EDUCACIÓN BÁSICA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40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10.84 %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19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7.59 %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310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 %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21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EDUCACIÓN MEDIA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7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9.09 %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6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8.57 %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64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</a:rPr>
                        <a:t>91.42 %</a:t>
                      </a:r>
                      <a:endParaRPr lang="es-C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724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74310" y="523889"/>
            <a:ext cx="5172651" cy="740666"/>
          </a:xfrm>
        </p:spPr>
        <p:txBody>
          <a:bodyPr/>
          <a:lstStyle/>
          <a:p>
            <a:r>
              <a:rPr lang="es-CL" dirty="0" smtClean="0"/>
              <a:t>Estadística de retiros</a:t>
            </a:r>
            <a:endParaRPr lang="es-CL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1968359"/>
              </p:ext>
            </p:extLst>
          </p:nvPr>
        </p:nvGraphicFramePr>
        <p:xfrm>
          <a:off x="668741" y="1264555"/>
          <a:ext cx="6120719" cy="5512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1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8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4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8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42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04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88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882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882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7045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2618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09397">
                <a:tc gridSpan="11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 dirty="0">
                          <a:effectLst/>
                        </a:rPr>
                        <a:t>BAJAS  2018</a:t>
                      </a:r>
                      <a:endParaRPr lang="es-C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4074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100" kern="1200" dirty="0">
                          <a:effectLst/>
                        </a:rPr>
                        <a:t>MARZO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vert="vert27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100" kern="1200" dirty="0">
                          <a:effectLst/>
                        </a:rPr>
                        <a:t>ABRIL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vert="vert27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100" kern="1200" dirty="0">
                          <a:effectLst/>
                        </a:rPr>
                        <a:t>MAYO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vert="vert27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100" kern="1200" dirty="0">
                          <a:effectLst/>
                        </a:rPr>
                        <a:t>JUNIO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vert="vert27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100" kern="1200" dirty="0">
                          <a:effectLst/>
                        </a:rPr>
                        <a:t>JULIO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vert="vert27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100" kern="1200" dirty="0">
                          <a:effectLst/>
                        </a:rPr>
                        <a:t>AGOSTO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vert="vert27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100" kern="1200" dirty="0">
                          <a:effectLst/>
                        </a:rPr>
                        <a:t>SEPTIEMBRE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vert="vert27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100" kern="1200" dirty="0">
                          <a:effectLst/>
                        </a:rPr>
                        <a:t>OCTUBRE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vert="vert27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100" kern="1200" dirty="0">
                          <a:effectLst/>
                        </a:rPr>
                        <a:t>NOVIEMBRE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vert="vert27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100" kern="1200" dirty="0">
                          <a:effectLst/>
                        </a:rPr>
                        <a:t>DICIEMBRE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vert="vert27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Pre kínder A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Pre Kinder B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2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Kinder A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Kinder B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2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1° Básico A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2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 dirty="0">
                          <a:effectLst/>
                        </a:rPr>
                        <a:t>1° Básico B</a:t>
                      </a:r>
                      <a:endParaRPr lang="es-C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3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2° Básico A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2° Básico B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3° Básico A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 dirty="0">
                          <a:effectLst/>
                        </a:rPr>
                        <a:t> </a:t>
                      </a:r>
                      <a:endParaRPr lang="es-C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3° Básico B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4° Básico A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2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2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 dirty="0">
                          <a:effectLst/>
                        </a:rPr>
                        <a:t> </a:t>
                      </a:r>
                      <a:endParaRPr lang="es-C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4° Básico B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5° Básico A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2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6° Básico A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6° Básico B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2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7° Básico A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8° Básico A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2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1° Medio A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2° Medio A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3° Medio A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1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093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4° Medio A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s-CL" sz="1400" kern="1200" dirty="0">
                          <a:effectLst/>
                        </a:rPr>
                        <a:t> </a:t>
                      </a:r>
                      <a:endParaRPr lang="es-C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823" marR="8823" marT="8823" marB="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950717"/>
              </p:ext>
            </p:extLst>
          </p:nvPr>
        </p:nvGraphicFramePr>
        <p:xfrm>
          <a:off x="7246961" y="2177035"/>
          <a:ext cx="4026090" cy="12894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655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05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7185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                      MOTIVO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s-CL" sz="1400" kern="1200">
                          <a:effectLst/>
                        </a:rPr>
                        <a:t> </a:t>
                      </a:r>
                      <a:endParaRPr lang="es-CL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185"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s-CL" sz="1400" kern="1200" dirty="0">
                          <a:effectLst/>
                        </a:rPr>
                        <a:t>CAMBIO DE </a:t>
                      </a:r>
                      <a:r>
                        <a:rPr lang="es-CL" sz="1400" kern="1200" dirty="0" smtClean="0">
                          <a:effectLst/>
                        </a:rPr>
                        <a:t>CIUDAD   17</a:t>
                      </a:r>
                      <a:endParaRPr lang="es-C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s-CL" sz="1400" kern="1200" dirty="0" smtClean="0">
                          <a:effectLst/>
                        </a:rPr>
                        <a:t>CONDUCTA    12</a:t>
                      </a:r>
                      <a:endParaRPr lang="es-C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5125"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s-CL" sz="1400" kern="1200" dirty="0">
                          <a:effectLst/>
                        </a:rPr>
                        <a:t>CAMBIO DE </a:t>
                      </a:r>
                      <a:r>
                        <a:rPr lang="es-CL" sz="1400" kern="1200" dirty="0" smtClean="0">
                          <a:effectLst/>
                        </a:rPr>
                        <a:t>ESTABLECIMIENTO        22 </a:t>
                      </a:r>
                      <a:endParaRPr lang="es-C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s-CL" sz="1400" kern="1200" dirty="0" smtClean="0">
                          <a:effectLst/>
                        </a:rPr>
                        <a:t>TRIBUNAL          4</a:t>
                      </a:r>
                      <a:endParaRPr lang="es-C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650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5218" y="282916"/>
            <a:ext cx="10494679" cy="781609"/>
          </a:xfrm>
        </p:spPr>
        <p:txBody>
          <a:bodyPr/>
          <a:lstStyle/>
          <a:p>
            <a:r>
              <a:rPr lang="es-CL" dirty="0" smtClean="0"/>
              <a:t>Ingresos y gastos del Periodo 2018.</a:t>
            </a:r>
            <a:endParaRPr lang="es-CL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8446847"/>
              </p:ext>
            </p:extLst>
          </p:nvPr>
        </p:nvGraphicFramePr>
        <p:xfrm>
          <a:off x="641446" y="1064526"/>
          <a:ext cx="10658451" cy="47914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8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7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0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1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94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511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7897">
                <a:tc>
                  <a:txBody>
                    <a:bodyPr/>
                    <a:lstStyle/>
                    <a:p>
                      <a:endParaRPr lang="es-CL" sz="18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 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852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</a:rPr>
                        <a:t>RESUMEN ESTADO DE INGRESOS Y EGRESOS DEL COLEGIO HELVECIA AÑO 2018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4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Subvención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Ingresos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Total Gastos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Remuneraciones y Honorarios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Saldos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% Remuneración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85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Subv.General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597.284.169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69.196.385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424.466.321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</a:rPr>
                        <a:t>103.621.464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71,07%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8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Subv.SEP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254.471.729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115.267.099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100.862.863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38.341.767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39,64%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8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Subv. PIE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134.056.444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4.148.544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55.213.098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74.694.802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41,19%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4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Subv. Mantencion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7.730.762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7.730.762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s-CL" sz="1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0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s-CL" sz="1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47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Subv.Pro Retenc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6.626.352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6.626.352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s-CL" sz="1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0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s-CL" sz="1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47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Bonos y Aguinaldos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27.359.226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27.359.226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s-CL" sz="1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0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s-CL" sz="1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5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TOTALES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1.027.528.683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230.328.368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580.542.282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216.658.033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58,89%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6852">
                <a:tc>
                  <a:txBody>
                    <a:bodyPr/>
                    <a:lstStyle/>
                    <a:p>
                      <a:endParaRPr lang="es-CL" sz="1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s-CL" sz="1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s-CL" sz="1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s-CL" sz="1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s-CL" sz="1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s-CL" sz="1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8543"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</a:rPr>
                        <a:t>% Remuneraciones y Honorarios año 2018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</a:rPr>
                        <a:t>58,89%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s-CL" sz="1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s-CL" sz="18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924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525" y="610462"/>
            <a:ext cx="8911687" cy="727018"/>
          </a:xfrm>
        </p:spPr>
        <p:txBody>
          <a:bodyPr/>
          <a:lstStyle/>
          <a:p>
            <a:r>
              <a:rPr lang="es-CL" dirty="0" smtClean="0"/>
              <a:t>Desafíos Futuros y Compromisos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06322" y="1337480"/>
            <a:ext cx="10116853" cy="5090616"/>
          </a:xfrm>
        </p:spPr>
        <p:txBody>
          <a:bodyPr>
            <a:normAutofit/>
          </a:bodyPr>
          <a:lstStyle/>
          <a:p>
            <a:r>
              <a:rPr lang="es-CL" dirty="0" smtClean="0"/>
              <a:t>Como </a:t>
            </a:r>
            <a:r>
              <a:rPr lang="es-CL" dirty="0"/>
              <a:t>Unidad educativa nuestra única motivación es entregar aprendizajes de calidad, en equidad, a todos nuestros estudiantes y este es nuestro principal desafío y compromiso, el que asumimos con responsabilidad y seriedad. </a:t>
            </a:r>
            <a:endParaRPr lang="es-CL" dirty="0" smtClean="0"/>
          </a:p>
          <a:p>
            <a:r>
              <a:rPr lang="es-CL" dirty="0" smtClean="0"/>
              <a:t>Existen </a:t>
            </a:r>
            <a:r>
              <a:rPr lang="es-CL" dirty="0"/>
              <a:t>proyectos de infraestructura en carpeta, los cuales gestionaremos </a:t>
            </a:r>
            <a:r>
              <a:rPr lang="es-CL" dirty="0" smtClean="0"/>
              <a:t>con la </a:t>
            </a:r>
            <a:r>
              <a:rPr lang="es-CL" b="1" dirty="0" smtClean="0"/>
              <a:t>Corporación Educacional </a:t>
            </a:r>
            <a:r>
              <a:rPr lang="es-CL" dirty="0" smtClean="0"/>
              <a:t>para </a:t>
            </a:r>
            <a:r>
              <a:rPr lang="es-CL" dirty="0"/>
              <a:t>que se materialicen durante el año 2019, está pendiente:</a:t>
            </a:r>
          </a:p>
          <a:p>
            <a:pPr lvl="0"/>
            <a:r>
              <a:rPr lang="es-CL" dirty="0"/>
              <a:t>Arreglo de un patio exclusivo para nuestra Enseñanza Media, ambientada con asientos y varios adornos acordes con el nivel educativo y la edad. </a:t>
            </a:r>
          </a:p>
          <a:p>
            <a:pPr lvl="0"/>
            <a:r>
              <a:rPr lang="es-CL" dirty="0"/>
              <a:t>Construcción de más espacios </a:t>
            </a:r>
            <a:r>
              <a:rPr lang="es-CL" dirty="0" smtClean="0"/>
              <a:t>educativos (salas). </a:t>
            </a:r>
            <a:endParaRPr lang="es-CL" dirty="0"/>
          </a:p>
          <a:p>
            <a:pPr lvl="0"/>
            <a:r>
              <a:rPr lang="es-CL" dirty="0"/>
              <a:t>Pavimentación en </a:t>
            </a:r>
            <a:r>
              <a:rPr lang="es-CL" dirty="0" smtClean="0"/>
              <a:t>patio.</a:t>
            </a:r>
            <a:endParaRPr lang="es-CL" dirty="0"/>
          </a:p>
          <a:p>
            <a:pPr lvl="0"/>
            <a:r>
              <a:rPr lang="es-CL" dirty="0"/>
              <a:t>Mejoramiento de Baños para los estudiantes.</a:t>
            </a:r>
          </a:p>
          <a:p>
            <a:pPr lvl="0"/>
            <a:r>
              <a:rPr lang="es-CL" dirty="0"/>
              <a:t>Construcción de una Sala de Ciencias equipada.</a:t>
            </a:r>
          </a:p>
          <a:p>
            <a:pPr lvl="0"/>
            <a:r>
              <a:rPr lang="es-CL" dirty="0"/>
              <a:t>Remodelación de un Huerto para el Colegio.</a:t>
            </a:r>
          </a:p>
          <a:p>
            <a:pPr lvl="0"/>
            <a:r>
              <a:rPr lang="es-CL" dirty="0"/>
              <a:t>Remodelación del gimnasio para realización de clases de Educación Física.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5215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De acuerdo a la ley </a:t>
            </a:r>
            <a:r>
              <a:rPr lang="es-ES_tradnl" dirty="0"/>
              <a:t>N° </a:t>
            </a:r>
            <a:r>
              <a:rPr lang="es-ES_tradnl" dirty="0" smtClean="0"/>
              <a:t>19.532 damos inicio a la Cuenta Pública del año 2018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Presentación </a:t>
            </a:r>
            <a:r>
              <a:rPr lang="es-ES" dirty="0"/>
              <a:t>del establecimiento educativo.</a:t>
            </a:r>
            <a:endParaRPr lang="es-CL" dirty="0"/>
          </a:p>
          <a:p>
            <a:pPr lvl="0"/>
            <a:r>
              <a:rPr lang="es-ES" dirty="0"/>
              <a:t>I</a:t>
            </a:r>
            <a:r>
              <a:rPr lang="es-ES" dirty="0" smtClean="0"/>
              <a:t>nfraestructura </a:t>
            </a:r>
            <a:r>
              <a:rPr lang="es-ES" dirty="0"/>
              <a:t>del establecimiento y los recursos administrados.</a:t>
            </a:r>
            <a:endParaRPr lang="es-CL" dirty="0"/>
          </a:p>
          <a:p>
            <a:pPr lvl="0"/>
            <a:r>
              <a:rPr lang="es-ES" dirty="0" smtClean="0"/>
              <a:t>SIMCE</a:t>
            </a:r>
            <a:r>
              <a:rPr lang="es-ES" dirty="0"/>
              <a:t>.</a:t>
            </a:r>
            <a:endParaRPr lang="es-CL" dirty="0"/>
          </a:p>
          <a:p>
            <a:pPr lvl="0"/>
            <a:r>
              <a:rPr lang="es-ES" dirty="0"/>
              <a:t>A</a:t>
            </a:r>
            <a:r>
              <a:rPr lang="es-ES" dirty="0" smtClean="0"/>
              <a:t>ctividades extracurriculares.</a:t>
            </a:r>
            <a:endParaRPr lang="es-CL" dirty="0"/>
          </a:p>
          <a:p>
            <a:pPr lvl="0"/>
            <a:r>
              <a:rPr lang="es-ES" dirty="0"/>
              <a:t>I</a:t>
            </a:r>
            <a:r>
              <a:rPr lang="es-ES" dirty="0" smtClean="0"/>
              <a:t>ndicadores </a:t>
            </a:r>
            <a:r>
              <a:rPr lang="es-ES" dirty="0"/>
              <a:t>de eficiencia </a:t>
            </a:r>
            <a:r>
              <a:rPr lang="es-ES" dirty="0" smtClean="0"/>
              <a:t>interna</a:t>
            </a:r>
            <a:endParaRPr lang="es-CL" dirty="0"/>
          </a:p>
          <a:p>
            <a:pPr lvl="0"/>
            <a:r>
              <a:rPr lang="es-ES" dirty="0"/>
              <a:t>R</a:t>
            </a:r>
            <a:r>
              <a:rPr lang="es-ES" dirty="0" smtClean="0"/>
              <a:t>ecursos financieros.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24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2647815" cy="576893"/>
          </a:xfrm>
        </p:spPr>
        <p:txBody>
          <a:bodyPr>
            <a:normAutofit fontScale="90000"/>
          </a:bodyPr>
          <a:lstStyle/>
          <a:p>
            <a:r>
              <a:rPr lang="es-CL" dirty="0" smtClean="0"/>
              <a:t>Metas 2019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96037" y="1451212"/>
            <a:ext cx="11122924" cy="4594746"/>
          </a:xfrm>
        </p:spPr>
        <p:txBody>
          <a:bodyPr>
            <a:normAutofit/>
          </a:bodyPr>
          <a:lstStyle/>
          <a:p>
            <a:r>
              <a:rPr lang="es-CL" dirty="0" smtClean="0"/>
              <a:t> </a:t>
            </a:r>
            <a:r>
              <a:rPr lang="es-CL" dirty="0"/>
              <a:t>Aumentar en un 10% nuestra matrícula con respecto al año 2019.</a:t>
            </a:r>
          </a:p>
          <a:p>
            <a:r>
              <a:rPr lang="es-CL" dirty="0" smtClean="0"/>
              <a:t> </a:t>
            </a:r>
            <a:r>
              <a:rPr lang="es-CL" dirty="0"/>
              <a:t>Alcanzar un 85% de promoción Escolar.</a:t>
            </a:r>
          </a:p>
          <a:p>
            <a:r>
              <a:rPr lang="es-CL" dirty="0" smtClean="0"/>
              <a:t> </a:t>
            </a:r>
            <a:r>
              <a:rPr lang="es-CL" dirty="0"/>
              <a:t>Mantener el retiro escolar en 10%.</a:t>
            </a:r>
          </a:p>
          <a:p>
            <a:r>
              <a:rPr lang="es-CL" dirty="0" smtClean="0"/>
              <a:t> </a:t>
            </a:r>
            <a:r>
              <a:rPr lang="es-CL" dirty="0"/>
              <a:t>Efectuar 2 capacitaciones anuales al 100% de los docentes.</a:t>
            </a:r>
          </a:p>
          <a:p>
            <a:r>
              <a:rPr lang="es-CL" dirty="0" smtClean="0"/>
              <a:t> </a:t>
            </a:r>
            <a:r>
              <a:rPr lang="es-CL" dirty="0"/>
              <a:t>Alcanzar un 85% de satisfacción por parte de nuestros padres y apoderados (mediante encuesta).</a:t>
            </a:r>
          </a:p>
          <a:p>
            <a:r>
              <a:rPr lang="es-CL" dirty="0" smtClean="0"/>
              <a:t> </a:t>
            </a:r>
            <a:r>
              <a:rPr lang="es-CL" dirty="0"/>
              <a:t>Insertar al 60% de nuestros alumnos que egresan de 8° Básico a la educación media en el mismo establecimiento.</a:t>
            </a:r>
          </a:p>
          <a:p>
            <a:r>
              <a:rPr lang="es-CL" dirty="0" smtClean="0"/>
              <a:t> </a:t>
            </a:r>
            <a:r>
              <a:rPr lang="es-CL" dirty="0"/>
              <a:t>Lograr un 100% de egreso de los y las estudiantes de cuarto medio.</a:t>
            </a:r>
          </a:p>
          <a:p>
            <a:r>
              <a:rPr lang="es-CL" dirty="0" smtClean="0"/>
              <a:t> </a:t>
            </a:r>
            <a:r>
              <a:rPr lang="es-CL" dirty="0"/>
              <a:t>Lograr un 50% de ingreso de estudiantes a la educación superior.</a:t>
            </a:r>
          </a:p>
          <a:p>
            <a:r>
              <a:rPr lang="es-CL" dirty="0" smtClean="0"/>
              <a:t> </a:t>
            </a:r>
            <a:r>
              <a:rPr lang="es-CL" dirty="0"/>
              <a:t>Mantener la clasificación de la Agencia de Calidad</a:t>
            </a:r>
            <a:r>
              <a:rPr lang="es-CL" dirty="0" smtClean="0"/>
              <a:t>.</a:t>
            </a:r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7930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09934" y="2133600"/>
            <a:ext cx="10494678" cy="3777622"/>
          </a:xfrm>
        </p:spPr>
        <p:txBody>
          <a:bodyPr>
            <a:normAutofit/>
          </a:bodyPr>
          <a:lstStyle/>
          <a:p>
            <a:pPr algn="just"/>
            <a:r>
              <a:rPr lang="es-CL" sz="3200" dirty="0"/>
              <a:t>Estamos convencidos que con un trabajo sistemático, serio y responsable, alcanzaremos todas las metas propuestas, y estaremos cumpliendo con los ideales y espíritu con el que se fundó el establecimiento hace tres décadas atrás: democrático, social e inclusivo.</a:t>
            </a:r>
          </a:p>
          <a:p>
            <a:pPr algn="just"/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1616616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88643" y="283335"/>
            <a:ext cx="10615970" cy="5847009"/>
          </a:xfrm>
        </p:spPr>
        <p:txBody>
          <a:bodyPr>
            <a:normAutofit lnSpcReduction="10000"/>
          </a:bodyPr>
          <a:lstStyle/>
          <a:p>
            <a:pPr algn="just"/>
            <a:r>
              <a:rPr lang="es-CL" sz="2400" dirty="0"/>
              <a:t>El Colegio Helvecia imparte clases desde 1</a:t>
            </a:r>
            <a:r>
              <a:rPr lang="es-CL" sz="2400" baseline="30000" dirty="0"/>
              <a:t>er</a:t>
            </a:r>
            <a:r>
              <a:rPr lang="es-CL" sz="2400" dirty="0"/>
              <a:t> Nivel de Transición a 4º Año Medio Científico Humanista además se imparte Educación de Adultos y Jóvenes  orientada solamente para mujeres. </a:t>
            </a:r>
            <a:endParaRPr lang="es-CL" sz="2400" dirty="0" smtClean="0"/>
          </a:p>
          <a:p>
            <a:pPr algn="just"/>
            <a:r>
              <a:rPr lang="es-CL" sz="2400" dirty="0" smtClean="0"/>
              <a:t>Nuestro </a:t>
            </a:r>
            <a:r>
              <a:rPr lang="es-CL" sz="2400" dirty="0"/>
              <a:t>proyecto educativo favorece la enseñanza personalizada, estimulando así la creatividad y la investigación para lograr una formación integral del alumno y alumna. Además, se sustenta en la idea de entregar equidad y calidad en la educación, con más y mejores aprendizajes formando ciudadanos críticos, reflexivos, empáticos, con conciencia ecológica, capaces de ser entes activos y participativos de una sociedad globalizada y en constante cambio. </a:t>
            </a:r>
            <a:br>
              <a:rPr lang="es-CL" sz="2400" dirty="0"/>
            </a:br>
            <a:endParaRPr lang="es-CL" sz="2400" dirty="0" smtClean="0"/>
          </a:p>
          <a:p>
            <a:pPr algn="just"/>
            <a:r>
              <a:rPr lang="es-ES_tradnl" sz="2400" dirty="0" smtClean="0"/>
              <a:t>En el 2018 contamos con  </a:t>
            </a:r>
            <a:r>
              <a:rPr lang="es-ES_tradnl" sz="2400" dirty="0"/>
              <a:t>una matrícula </a:t>
            </a:r>
            <a:r>
              <a:rPr lang="es-ES_tradnl" sz="2400" b="1" dirty="0"/>
              <a:t>de  488 alumnos y alumnas en jornada diurna</a:t>
            </a:r>
            <a:r>
              <a:rPr lang="es-ES_tradnl" sz="2400" dirty="0"/>
              <a:t>, distribuidos en </a:t>
            </a:r>
            <a:r>
              <a:rPr lang="es-ES_tradnl" sz="2400" b="1" dirty="0"/>
              <a:t>21 cursos y 49 alumnas distribuidas en 3 cursos en la jornada de educación de adultos y jóvenes</a:t>
            </a:r>
            <a:r>
              <a:rPr lang="es-ES_tradnl" sz="2400" dirty="0"/>
              <a:t>. </a:t>
            </a:r>
            <a:endParaRPr lang="es-ES_tradnl" sz="2400" dirty="0" smtClean="0"/>
          </a:p>
          <a:p>
            <a:pPr algn="just"/>
            <a:endParaRPr lang="es-ES_tradnl" sz="2400" dirty="0"/>
          </a:p>
          <a:p>
            <a:pPr algn="just"/>
            <a:endParaRPr lang="es-ES_tradnl" sz="2400" dirty="0" smtClean="0"/>
          </a:p>
          <a:p>
            <a:pPr algn="just"/>
            <a:endParaRPr lang="es-ES_tradnl" sz="2400" dirty="0"/>
          </a:p>
          <a:p>
            <a:pPr algn="just"/>
            <a:endParaRPr lang="es-ES_tradnl" sz="2400" dirty="0" smtClean="0"/>
          </a:p>
          <a:p>
            <a:pPr algn="just"/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312519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8172"/>
          </a:xfrm>
        </p:spPr>
        <p:txBody>
          <a:bodyPr/>
          <a:lstStyle/>
          <a:p>
            <a:r>
              <a:rPr lang="es-CL" dirty="0" smtClean="0"/>
              <a:t>Personal docente y no docente</a:t>
            </a:r>
            <a:endParaRPr lang="es-CL" dirty="0"/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5421199"/>
              </p:ext>
            </p:extLst>
          </p:nvPr>
        </p:nvGraphicFramePr>
        <p:xfrm>
          <a:off x="2343956" y="1352282"/>
          <a:ext cx="6452314" cy="36199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5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6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83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</a:rPr>
                        <a:t> 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5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Equipo Directivo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4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5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Docentes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23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5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Parvularias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4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5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Asistentes de párvulos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6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5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Administrativos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3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5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Educadoras Diferenciales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5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85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Psicopedagoga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1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85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Psicólogas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1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85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Fonoaudióloga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1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85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Orientadora Familiar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1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85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Inspectores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4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85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effectLst/>
                        </a:rPr>
                        <a:t>Personal Auxiliar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</a:rPr>
                        <a:t>7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85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89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16675" y="0"/>
            <a:ext cx="10010663" cy="5396067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es-ES_tradnl" b="1" dirty="0" smtClean="0"/>
          </a:p>
          <a:p>
            <a:pPr marL="0" lvl="0" indent="0">
              <a:buNone/>
            </a:pPr>
            <a:r>
              <a:rPr lang="es-ES_tradnl" sz="2000" b="1" dirty="0" smtClean="0"/>
              <a:t>Visión.</a:t>
            </a:r>
            <a:endParaRPr lang="es-CL" sz="2000" dirty="0" smtClean="0"/>
          </a:p>
          <a:p>
            <a:pPr algn="just" hangingPunct="0"/>
            <a:r>
              <a:rPr lang="es-ES_tradnl" sz="2000" dirty="0" smtClean="0"/>
              <a:t>El Colegio Helvecia pretende ser una organización educativa que busca formar alumnos y alumnas con un nivel académico de excelencia, basado en sólidos valores como la libertad, respeto, confianza, responsabilidad, solidaridad, justicia, integración social y liderazgo; capaces de asumir sus deberes y ejercer sus derechos en una sociedad globalizada y en constante cambio, proyectándose exitosamente al mundo académico y laboral.</a:t>
            </a:r>
            <a:endParaRPr lang="es-CL" sz="2000" dirty="0" smtClean="0"/>
          </a:p>
          <a:p>
            <a:pPr marL="0" indent="0" algn="just">
              <a:buNone/>
            </a:pPr>
            <a:r>
              <a:rPr lang="es-ES_tradnl" sz="2000" dirty="0"/>
              <a:t> </a:t>
            </a:r>
            <a:endParaRPr lang="es-CL" sz="2000" dirty="0"/>
          </a:p>
          <a:p>
            <a:pPr marL="0" lvl="0" indent="0" algn="just">
              <a:buNone/>
            </a:pPr>
            <a:r>
              <a:rPr lang="es-ES_tradnl" sz="2000" b="1" dirty="0"/>
              <a:t>Misión</a:t>
            </a:r>
            <a:r>
              <a:rPr lang="es-ES_tradnl" sz="2000" b="1" dirty="0" smtClean="0"/>
              <a:t>.</a:t>
            </a:r>
            <a:endParaRPr lang="es-CL" sz="2000" dirty="0"/>
          </a:p>
          <a:p>
            <a:pPr algn="just" hangingPunct="0"/>
            <a:r>
              <a:rPr lang="es-ES_tradnl" sz="2000" dirty="0"/>
              <a:t>Somos un establecimiento educacional laico y humanista, que acoge a estudiantes vulnerados afectiva, social y económicamente, con el fin de incrementar con éxito las posibilidades de inserción laboral y académica en la sociedad globalizada, teniendo como base los principios y valores de la libertad, respeto, confianza, responsabilidad, colaboración, solidaridad, justicia, integración social, liderazgo, democracia, autocontrol, actitud reflexiva y crítica, honestidad, equidad, superación y perseverancia.</a:t>
            </a:r>
            <a:endParaRPr lang="es-CL" sz="2000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3165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52768" y="96076"/>
            <a:ext cx="8911687" cy="702414"/>
          </a:xfrm>
        </p:spPr>
        <p:txBody>
          <a:bodyPr>
            <a:normAutofit fontScale="90000"/>
          </a:bodyPr>
          <a:lstStyle/>
          <a:p>
            <a:pPr lvl="0" algn="just"/>
            <a:r>
              <a:rPr lang="es-ES_tradnl" b="1" dirty="0"/>
              <a:t>Infraestructura.</a:t>
            </a:r>
            <a:r>
              <a:rPr lang="es-CL" dirty="0"/>
              <a:t/>
            </a:r>
            <a:br>
              <a:rPr lang="es-CL" dirty="0"/>
            </a:br>
            <a:r>
              <a:rPr lang="es-ES_tradnl" dirty="0"/>
              <a:t> </a:t>
            </a:r>
            <a:r>
              <a:rPr lang="es-CL" dirty="0"/>
              <a:t/>
            </a:r>
            <a:br>
              <a:rPr lang="es-CL" dirty="0"/>
            </a:br>
            <a:r>
              <a:rPr lang="es-CL" sz="3100" b="1" dirty="0" smtClean="0"/>
              <a:t>21 </a:t>
            </a:r>
            <a:r>
              <a:rPr lang="es-CL" sz="3100" b="1" dirty="0"/>
              <a:t>SALAS</a:t>
            </a:r>
            <a:r>
              <a:rPr lang="es-CL" sz="3100" dirty="0"/>
              <a:t> destinadas al desarrollo de las actividades </a:t>
            </a:r>
            <a:r>
              <a:rPr lang="es-CL" sz="3100" dirty="0" smtClean="0"/>
              <a:t>lectivas, Data </a:t>
            </a:r>
            <a:r>
              <a:rPr lang="es-CL" sz="3100" dirty="0"/>
              <a:t>show, </a:t>
            </a:r>
            <a:r>
              <a:rPr lang="es-CL" sz="3100" dirty="0" smtClean="0"/>
              <a:t/>
            </a:r>
            <a:br>
              <a:rPr lang="es-CL" sz="3100" dirty="0" smtClean="0"/>
            </a:br>
            <a:r>
              <a:rPr lang="es-CL" sz="3100" dirty="0" smtClean="0"/>
              <a:t>computadores </a:t>
            </a:r>
            <a:r>
              <a:rPr lang="es-CL" sz="3100" dirty="0"/>
              <a:t>y Pizarras </a:t>
            </a:r>
            <a:r>
              <a:rPr lang="es-CL" sz="3100" dirty="0" smtClean="0"/>
              <a:t>Interactivas iluminación </a:t>
            </a:r>
            <a:r>
              <a:rPr lang="es-CL" sz="3100" dirty="0"/>
              <a:t>correcta y necesaria, ya sea natural o artificial (grandes ventanas y 8 tubos fluorescentes respectivamente) y calefacción para un ambiente propicio para el aprendizaje de los estudiantes. </a:t>
            </a:r>
            <a:r>
              <a:rPr lang="es-CL" sz="3100" dirty="0" smtClean="0"/>
              <a:t/>
            </a:r>
            <a:br>
              <a:rPr lang="es-CL" sz="3100" dirty="0" smtClean="0"/>
            </a:br>
            <a:r>
              <a:rPr lang="es-CL" dirty="0"/>
              <a:t/>
            </a:r>
            <a:br>
              <a:rPr lang="es-CL" dirty="0"/>
            </a:br>
            <a:r>
              <a:rPr lang="es-ES_tradnl" dirty="0"/>
              <a:t> </a:t>
            </a: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155104" y="3691944"/>
            <a:ext cx="8915400" cy="184597"/>
          </a:xfrm>
        </p:spPr>
        <p:txBody>
          <a:bodyPr>
            <a:normAutofit fontScale="40000" lnSpcReduction="20000"/>
          </a:bodyPr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2468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96980" y="304800"/>
            <a:ext cx="10290220" cy="595433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ES_tradnl" sz="2100" dirty="0"/>
              <a:t>Una </a:t>
            </a:r>
            <a:r>
              <a:rPr lang="es-ES_tradnl" sz="2100" b="1" dirty="0"/>
              <a:t>SALA CRA</a:t>
            </a:r>
            <a:r>
              <a:rPr lang="es-ES_tradnl" sz="2100" dirty="0"/>
              <a:t> para ser utilizada de acuerdo a actividades expresadas en la planificación diaria y biblioteca equipada con una cantidad importante libros disponibles para la comunidad educativa. </a:t>
            </a:r>
            <a:r>
              <a:rPr lang="es-ES_tradnl" sz="2100" b="1" dirty="0"/>
              <a:t>Como una manera de incentivar el acercamiento a la lectura, la Biblioteca se mantiene abierta en el horario de recreos y de colación pudiendo acudir los estudiantes cuando lo necesiten.  </a:t>
            </a:r>
            <a:endParaRPr lang="es-ES_tradnl" sz="2100" b="1" dirty="0" smtClean="0"/>
          </a:p>
          <a:p>
            <a:pPr algn="just"/>
            <a:r>
              <a:rPr lang="es-ES_tradnl" sz="2100" dirty="0"/>
              <a:t>Una </a:t>
            </a:r>
            <a:r>
              <a:rPr lang="es-ES_tradnl" sz="2100" b="1" dirty="0"/>
              <a:t>SALA DE COMPUTACIÓN</a:t>
            </a:r>
            <a:r>
              <a:rPr lang="es-ES_tradnl" sz="2100" dirty="0"/>
              <a:t> con </a:t>
            </a:r>
            <a:r>
              <a:rPr lang="es-ES_tradnl" sz="2100" b="1" dirty="0"/>
              <a:t>26 equipos</a:t>
            </a:r>
            <a:r>
              <a:rPr lang="es-ES_tradnl" sz="2100" dirty="0"/>
              <a:t> funcionando, </a:t>
            </a:r>
            <a:r>
              <a:rPr lang="es-ES_tradnl" sz="2100" dirty="0" smtClean="0"/>
              <a:t>más </a:t>
            </a:r>
            <a:r>
              <a:rPr lang="es-ES_tradnl" sz="2100" dirty="0"/>
              <a:t>2 en Biblioteca </a:t>
            </a:r>
            <a:r>
              <a:rPr lang="es-ES_tradnl" sz="2100" dirty="0" smtClean="0"/>
              <a:t>y </a:t>
            </a:r>
            <a:r>
              <a:rPr lang="es-ES_tradnl" sz="2100" dirty="0"/>
              <a:t>2 en sala de </a:t>
            </a:r>
            <a:r>
              <a:rPr lang="es-ES_tradnl" sz="2100" dirty="0" smtClean="0"/>
              <a:t>Profesores.</a:t>
            </a:r>
          </a:p>
          <a:p>
            <a:pPr algn="just"/>
            <a:r>
              <a:rPr lang="es-ES_tradnl" sz="2100" dirty="0"/>
              <a:t>­Una </a:t>
            </a:r>
            <a:r>
              <a:rPr lang="es-ES_tradnl" sz="2100" b="1" dirty="0"/>
              <a:t>MULTICANCHA </a:t>
            </a:r>
            <a:r>
              <a:rPr lang="es-ES_tradnl" sz="2100" dirty="0"/>
              <a:t>para el uso de todos los integrantes de la comunidad educativa</a:t>
            </a:r>
            <a:r>
              <a:rPr lang="es-ES_tradnl" sz="2100" dirty="0" smtClean="0"/>
              <a:t>.</a:t>
            </a:r>
          </a:p>
          <a:p>
            <a:pPr algn="just"/>
            <a:r>
              <a:rPr lang="es-ES_tradnl" sz="2100" dirty="0" smtClean="0"/>
              <a:t>Un </a:t>
            </a:r>
            <a:r>
              <a:rPr lang="es-ES_tradnl" sz="2100" b="1" dirty="0"/>
              <a:t>GIMNASIO</a:t>
            </a:r>
            <a:r>
              <a:rPr lang="es-ES_tradnl" sz="2100" dirty="0"/>
              <a:t> para las clases de Educación Física y talleres deportivos, actos y otras actividades escolares. </a:t>
            </a:r>
            <a:endParaRPr lang="es-ES_tradnl" sz="2100" dirty="0" smtClean="0"/>
          </a:p>
          <a:p>
            <a:pPr algn="just"/>
            <a:r>
              <a:rPr lang="es-ES_tradnl" sz="2100" b="1" dirty="0" smtClean="0"/>
              <a:t>PATIO </a:t>
            </a:r>
            <a:r>
              <a:rPr lang="es-ES_tradnl" sz="2100" b="1" dirty="0"/>
              <a:t>TECHADO</a:t>
            </a:r>
            <a:r>
              <a:rPr lang="es-ES_tradnl" sz="2100" dirty="0"/>
              <a:t> para párvulos, que funciona como patio independiente para la educación en Pre-básica y como espacio para desarrollar diversas actividades como Actos, Talleres, etc. pertinentes al nivel.  </a:t>
            </a:r>
            <a:endParaRPr lang="es-ES_tradnl" sz="2100" dirty="0" smtClean="0"/>
          </a:p>
          <a:p>
            <a:pPr algn="just"/>
            <a:r>
              <a:rPr lang="es-ES_tradnl" sz="2100" dirty="0" smtClean="0"/>
              <a:t>Además </a:t>
            </a:r>
            <a:r>
              <a:rPr lang="es-ES_tradnl" sz="2100" dirty="0"/>
              <a:t>de oficinas de </a:t>
            </a:r>
            <a:r>
              <a:rPr lang="es-ES_tradnl" sz="2100" b="1" dirty="0"/>
              <a:t>DIRECCIÓN, </a:t>
            </a:r>
            <a:r>
              <a:rPr lang="es-ES_tradnl" sz="2100" dirty="0"/>
              <a:t>oficina de</a:t>
            </a:r>
            <a:r>
              <a:rPr lang="es-ES_tradnl" sz="2100" b="1" dirty="0"/>
              <a:t> UTP </a:t>
            </a:r>
            <a:r>
              <a:rPr lang="es-ES_tradnl" sz="2100" dirty="0"/>
              <a:t>y oficina de</a:t>
            </a:r>
            <a:r>
              <a:rPr lang="es-ES_tradnl" sz="2100" b="1" dirty="0"/>
              <a:t> INSPECTORÍA GENERAL</a:t>
            </a:r>
            <a:r>
              <a:rPr lang="es-ES_tradnl" sz="2100" dirty="0" smtClean="0"/>
              <a:t>.</a:t>
            </a:r>
          </a:p>
          <a:p>
            <a:pPr algn="just"/>
            <a:r>
              <a:rPr lang="es-ES_tradnl" sz="2100" dirty="0"/>
              <a:t>Una </a:t>
            </a:r>
            <a:r>
              <a:rPr lang="es-ES_tradnl" sz="2100" b="1" dirty="0"/>
              <a:t>ENFERMERÍA</a:t>
            </a:r>
            <a:r>
              <a:rPr lang="es-ES_tradnl" sz="2100" dirty="0"/>
              <a:t> como espacio de reposo y de cuidado para atención de accidentes escolares</a:t>
            </a:r>
            <a:r>
              <a:rPr lang="es-ES_tradnl" sz="2100" dirty="0" smtClean="0"/>
              <a:t>.</a:t>
            </a:r>
          </a:p>
          <a:p>
            <a:pPr algn="just"/>
            <a:r>
              <a:rPr lang="es-ES_tradnl" sz="2100" dirty="0" smtClean="0"/>
              <a:t>Un </a:t>
            </a:r>
            <a:r>
              <a:rPr lang="es-ES_tradnl" sz="2100" b="1" dirty="0"/>
              <a:t>COMEDOR Y COCINA, </a:t>
            </a:r>
            <a:r>
              <a:rPr lang="es-ES_tradnl" sz="2100" dirty="0"/>
              <a:t>que cumple con las normativas sanitarias que se requiere para funcionar según Ministerio de Salud. </a:t>
            </a:r>
            <a:endParaRPr lang="es-ES_tradnl" sz="2100" dirty="0" smtClean="0"/>
          </a:p>
          <a:p>
            <a:pPr algn="just"/>
            <a:r>
              <a:rPr lang="es-ES_tradnl" sz="2100" dirty="0" smtClean="0"/>
              <a:t>Salas </a:t>
            </a:r>
            <a:r>
              <a:rPr lang="es-ES_tradnl" sz="2100" dirty="0"/>
              <a:t>usadas para desarrollar </a:t>
            </a:r>
            <a:r>
              <a:rPr lang="es-ES_tradnl" sz="2100" b="1" dirty="0"/>
              <a:t>TALLERES</a:t>
            </a:r>
            <a:r>
              <a:rPr lang="es-ES_tradnl" sz="2100" dirty="0"/>
              <a:t> (laboratorio ciencias, danza, folklore) </a:t>
            </a:r>
            <a:endParaRPr lang="es-ES_tradnl" sz="2100" dirty="0" smtClean="0"/>
          </a:p>
          <a:p>
            <a:pPr algn="just"/>
            <a:r>
              <a:rPr lang="es-ES_tradnl" sz="2100" b="1" dirty="0" smtClean="0"/>
              <a:t>PATIO </a:t>
            </a:r>
            <a:r>
              <a:rPr lang="es-ES_tradnl" sz="2100" b="1" dirty="0"/>
              <a:t>ABIERTO </a:t>
            </a:r>
            <a:r>
              <a:rPr lang="es-ES_tradnl" sz="2100" dirty="0"/>
              <a:t>para el desarrollo de actividades recreativas, ocio y de esparcimiento.  </a:t>
            </a: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5134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35618" y="334851"/>
            <a:ext cx="10122794" cy="1570149"/>
          </a:xfrm>
        </p:spPr>
        <p:txBody>
          <a:bodyPr>
            <a:normAutofit fontScale="90000"/>
          </a:bodyPr>
          <a:lstStyle/>
          <a:p>
            <a:r>
              <a:rPr lang="es-ES_tradnl" dirty="0"/>
              <a:t>Del mismo modo, existen recursos materiales disponibles para apoyar el aprendizaje de los estudiantes:</a:t>
            </a:r>
            <a:r>
              <a:rPr lang="es-CL" dirty="0"/>
              <a:t/>
            </a:r>
            <a:br>
              <a:rPr lang="es-CL" dirty="0"/>
            </a:br>
            <a:r>
              <a:rPr lang="es-ES_tradnl" dirty="0"/>
              <a:t> </a:t>
            </a: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13645" y="2146478"/>
            <a:ext cx="10315978" cy="2580067"/>
          </a:xfrm>
        </p:spPr>
        <p:txBody>
          <a:bodyPr>
            <a:normAutofit fontScale="92500"/>
          </a:bodyPr>
          <a:lstStyle/>
          <a:p>
            <a:r>
              <a:rPr lang="es-ES_tradnl" dirty="0"/>
              <a:t> </a:t>
            </a:r>
            <a:r>
              <a:rPr lang="es-ES_tradnl" sz="2600" b="1" dirty="0" smtClean="0"/>
              <a:t>FOTOCOPIAS</a:t>
            </a:r>
            <a:r>
              <a:rPr lang="es-ES_tradnl" sz="2600" dirty="0" smtClean="0"/>
              <a:t> </a:t>
            </a:r>
            <a:r>
              <a:rPr lang="es-ES_tradnl" sz="2600" dirty="0"/>
              <a:t>ilimitadas para guías de aprendizajes y pruebas. </a:t>
            </a:r>
            <a:endParaRPr lang="es-ES_tradnl" sz="2600" dirty="0" smtClean="0"/>
          </a:p>
          <a:p>
            <a:r>
              <a:rPr lang="es-ES_tradnl" sz="2600" b="1" dirty="0" smtClean="0"/>
              <a:t>MATERIAL </a:t>
            </a:r>
            <a:r>
              <a:rPr lang="es-ES_tradnl" sz="2600" b="1" dirty="0"/>
              <a:t>DIDÁCTICO</a:t>
            </a:r>
            <a:r>
              <a:rPr lang="es-ES_tradnl" sz="2600" dirty="0"/>
              <a:t> para matemáticas, lenguaje y ciencias. </a:t>
            </a:r>
            <a:endParaRPr lang="es-ES_tradnl" sz="2600" dirty="0" smtClean="0"/>
          </a:p>
          <a:p>
            <a:r>
              <a:rPr lang="es-ES_tradnl" sz="2600" dirty="0" smtClean="0"/>
              <a:t>Juegos </a:t>
            </a:r>
            <a:r>
              <a:rPr lang="es-ES_tradnl" sz="2600" dirty="0"/>
              <a:t>y </a:t>
            </a:r>
            <a:r>
              <a:rPr lang="es-ES_tradnl" sz="2600" b="1" dirty="0"/>
              <a:t>MATERIAL CONCRETO</a:t>
            </a:r>
            <a:r>
              <a:rPr lang="es-ES_tradnl" sz="2600" dirty="0"/>
              <a:t> para </a:t>
            </a:r>
            <a:r>
              <a:rPr lang="es-ES_tradnl" sz="2600" dirty="0" smtClean="0"/>
              <a:t>párvulos</a:t>
            </a:r>
          </a:p>
          <a:p>
            <a:r>
              <a:rPr lang="es-ES_tradnl" sz="2600" b="1" dirty="0" smtClean="0"/>
              <a:t>MATERIAL </a:t>
            </a:r>
            <a:r>
              <a:rPr lang="es-ES_tradnl" sz="2600" b="1" dirty="0"/>
              <a:t>PARA ESTUDIANTES PRIORITARIOS</a:t>
            </a:r>
            <a:r>
              <a:rPr lang="es-ES_tradnl" sz="2600" dirty="0"/>
              <a:t> como cuadernos, útiles escolares y uniforme escolar. </a:t>
            </a: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0450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25769" y="283335"/>
            <a:ext cx="9778843" cy="1621665"/>
          </a:xfrm>
        </p:spPr>
        <p:txBody>
          <a:bodyPr>
            <a:normAutofit fontScale="90000"/>
          </a:bodyPr>
          <a:lstStyle/>
          <a:p>
            <a:r>
              <a:rPr lang="es-CL" dirty="0"/>
              <a:t>Con el propósito de mejorar las condiciones existentes, durante el año 2018, se realizaron los siguientes avances:</a:t>
            </a:r>
            <a:br>
              <a:rPr lang="es-CL" dirty="0"/>
            </a:b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68192" y="2133600"/>
            <a:ext cx="10036420" cy="3777622"/>
          </a:xfrm>
        </p:spPr>
        <p:txBody>
          <a:bodyPr/>
          <a:lstStyle/>
          <a:p>
            <a:pPr marL="0" indent="0">
              <a:buNone/>
            </a:pPr>
            <a:r>
              <a:rPr lang="es-CL" dirty="0"/>
              <a:t> </a:t>
            </a:r>
          </a:p>
          <a:p>
            <a:pPr lvl="0"/>
            <a:r>
              <a:rPr lang="es-CL" sz="2400" dirty="0"/>
              <a:t>Mejora en los baños de Pre-básica (NT1 y NT2).</a:t>
            </a:r>
          </a:p>
          <a:p>
            <a:pPr lvl="0"/>
            <a:r>
              <a:rPr lang="es-CL" sz="2400" dirty="0"/>
              <a:t>Construcción de la </a:t>
            </a:r>
            <a:r>
              <a:rPr lang="es-CL" sz="2400" dirty="0" err="1"/>
              <a:t>Multicancha</a:t>
            </a:r>
            <a:r>
              <a:rPr lang="es-CL" sz="2400" dirty="0"/>
              <a:t> (patio). </a:t>
            </a:r>
          </a:p>
          <a:p>
            <a:pPr lvl="0"/>
            <a:r>
              <a:rPr lang="es-CL" sz="2400" dirty="0"/>
              <a:t>Reparación y mejoramiento de la conexión a Internet (</a:t>
            </a:r>
            <a:r>
              <a:rPr lang="es-CL" sz="2400" dirty="0" err="1"/>
              <a:t>Wi</a:t>
            </a:r>
            <a:r>
              <a:rPr lang="es-CL" sz="2400" dirty="0"/>
              <a:t> fi) en todo el Colegio. </a:t>
            </a:r>
          </a:p>
          <a:p>
            <a:pPr lvl="0"/>
            <a:r>
              <a:rPr lang="es-CL" sz="2400" dirty="0"/>
              <a:t>Techumbre del pasillo para ir al Gimnasio. </a:t>
            </a:r>
          </a:p>
          <a:p>
            <a:pPr lvl="0"/>
            <a:r>
              <a:rPr lang="es-CL" sz="2400" dirty="0"/>
              <a:t>Adquisición de gafas 3d para clases con Pizarras Interactivas.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7940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411</TotalTime>
  <Words>1682</Words>
  <Application>Microsoft Office PowerPoint</Application>
  <PresentationFormat>Panorámica</PresentationFormat>
  <Paragraphs>660</Paragraphs>
  <Slides>21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8" baseType="lpstr">
      <vt:lpstr>Arial</vt:lpstr>
      <vt:lpstr>Calibri</vt:lpstr>
      <vt:lpstr>Century Gothic</vt:lpstr>
      <vt:lpstr>Symbol</vt:lpstr>
      <vt:lpstr>Times New Roman</vt:lpstr>
      <vt:lpstr>Wingdings 3</vt:lpstr>
      <vt:lpstr>Espiral</vt:lpstr>
      <vt:lpstr>CUENTA PÚBLICA AÑO ESCOLAR 2022  </vt:lpstr>
      <vt:lpstr>De acuerdo a la ley N° 19.532 damos inicio a la Cuenta Pública del año 2018</vt:lpstr>
      <vt:lpstr>Presentación de PowerPoint</vt:lpstr>
      <vt:lpstr>Personal docente y no docente</vt:lpstr>
      <vt:lpstr>Presentación de PowerPoint</vt:lpstr>
      <vt:lpstr>Infraestructura.   21 SALAS destinadas al desarrollo de las actividades lectivas, Data show,  computadores y Pizarras Interactivas iluminación correcta y necesaria, ya sea natural o artificial (grandes ventanas y 8 tubos fluorescentes respectivamente) y calefacción para un ambiente propicio para el aprendizaje de los estudiantes.     </vt:lpstr>
      <vt:lpstr>Presentación de PowerPoint</vt:lpstr>
      <vt:lpstr>Del mismo modo, existen recursos materiales disponibles para apoyar el aprendizaje de los estudiantes:   </vt:lpstr>
      <vt:lpstr>Con el propósito de mejorar las condiciones existentes, durante el año 2018, se realizaron los siguientes avances: </vt:lpstr>
      <vt:lpstr>Cuadro resumen acciones PME 2018</vt:lpstr>
      <vt:lpstr>RESULTADOS SIMCE </vt:lpstr>
      <vt:lpstr>Resultados categorización Desempeño Agencia Enseñanza Básica – Colegio Helvecia año 2018: </vt:lpstr>
      <vt:lpstr>Resultados categorización Desempeño Agencia Educación Media – Colegio Helvecia año 2018: </vt:lpstr>
      <vt:lpstr>Algunas de las actividades que se celebraron en el Colegio Helvecia según Calendario Regional 2018 fueron las siguientes:  </vt:lpstr>
      <vt:lpstr> LOGROS INSTITUCIONALES Y RESULTADOS DESTACADOS EN CIENCIA COLEGIO HELVECIA AÑO 2018  </vt:lpstr>
      <vt:lpstr>Indicadores de Eficiencia Interna</vt:lpstr>
      <vt:lpstr>Estadística de retiros</vt:lpstr>
      <vt:lpstr>Ingresos y gastos del Periodo 2018.</vt:lpstr>
      <vt:lpstr>Desafíos Futuros y Compromisos</vt:lpstr>
      <vt:lpstr>Metas 2019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CUENTA PÚBLICA AÑO ESCOLAR 2018</dc:title>
  <dc:creator>dell</dc:creator>
  <cp:lastModifiedBy>Dirección</cp:lastModifiedBy>
  <cp:revision>36</cp:revision>
  <cp:lastPrinted>2019-05-14T18:35:00Z</cp:lastPrinted>
  <dcterms:created xsi:type="dcterms:W3CDTF">2019-05-14T12:50:07Z</dcterms:created>
  <dcterms:modified xsi:type="dcterms:W3CDTF">2023-04-04T04:39:05Z</dcterms:modified>
</cp:coreProperties>
</file>